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0" r:id="rId6"/>
    <p:sldId id="268" r:id="rId7"/>
    <p:sldId id="259" r:id="rId8"/>
    <p:sldId id="269" r:id="rId9"/>
    <p:sldId id="272" r:id="rId10"/>
    <p:sldId id="273"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6D1EC-20DB-47FE-AE29-57BC8A04468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626DF79-3F86-407B-A88C-2596BF9474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6F496A1-1AAC-41B6-92A6-2AA14E2C07B3}"/>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0AB663CC-9D08-46D5-94DB-75C781D9E96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E520992-CF7E-453D-B4AD-AD90CF4CE37B}"/>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3870924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9E8FE9-619C-4202-8C6E-5F00BB109EA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46D9E29-B414-4649-9ADD-4A49174662C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9575401-5671-44AD-AABE-FE35ABD30C30}"/>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D82CC19E-A2D9-438A-AFE9-C7FC9D0A68E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A5D66A2-D024-45EC-8BF8-739B38EF459B}"/>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844369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7AE756D-B12C-4DA6-92DB-91970369159D}"/>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29C567A-EAA8-488B-905B-FEC9E37B772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EDF7EE2-35CF-4C3D-A31B-F48066845432}"/>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92E29C49-C6AB-4390-BCC6-7F804D5A8CB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C3441FE-F55A-45F9-B087-CA4B8C8098D5}"/>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1472150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92000"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10" name="Rectangle 9"/>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bg1"/>
                </a:solidFill>
                <a:effectLst/>
                <a:latin typeface="+mj-lt"/>
                <a:ea typeface="+mn-ea"/>
                <a:cs typeface="+mn-cs"/>
              </a:defRPr>
            </a:lvl1pPr>
          </a:lstStyle>
          <a:p>
            <a:r>
              <a:rPr lang="nl-NL"/>
              <a:t>Klik om stijl te bewerken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bg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72345051-2045-45DA-935E-2E3CA1A69ADC}" type="datetimeFigureOut">
              <a:rPr lang="en-US" smtClean="0"/>
              <a:t>8/24/2021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bg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bg2"/>
                </a:solidFill>
              </a:defRPr>
            </a:lvl1pPr>
          </a:lstStyle>
          <a:p>
            <a:fld id="{A7CD31F4-64FA-4BA0-9498-67783267A8C8}" type="slidenum">
              <a:rPr lang="en-US" smtClean="0"/>
              <a:t>‹nr.›</a:t>
            </a:fld>
            <a:endParaRPr lang="en-US" dirty="0"/>
          </a:p>
        </p:txBody>
      </p:sp>
    </p:spTree>
    <p:extLst>
      <p:ext uri="{BB962C8B-B14F-4D97-AF65-F5344CB8AC3E}">
        <p14:creationId xmlns:p14="http://schemas.microsoft.com/office/powerpoint/2010/main" val="190274600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636431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23" name="Rectangle 22"/>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bg1"/>
                </a:solidFill>
                <a:effectLst/>
                <a:latin typeface="+mj-lt"/>
                <a:ea typeface="+mn-ea"/>
                <a:cs typeface="+mn-cs"/>
              </a:defRPr>
            </a:lvl1pPr>
          </a:lstStyle>
          <a:p>
            <a:r>
              <a:rPr lang="nl-NL"/>
              <a:t>Klik om stijl te bewerken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bg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bg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bg2"/>
                </a:solidFill>
              </a:defRPr>
            </a:lvl1pPr>
          </a:lstStyle>
          <a:p>
            <a:fld id="{A7CD31F4-64FA-4BA0-9498-67783267A8C8}" type="slidenum">
              <a:rPr lang="en-US" smtClean="0"/>
              <a:t>‹nr.›</a:t>
            </a:fld>
            <a:endParaRPr lang="en-US" dirty="0"/>
          </a:p>
        </p:txBody>
      </p:sp>
    </p:spTree>
    <p:extLst>
      <p:ext uri="{BB962C8B-B14F-4D97-AF65-F5344CB8AC3E}">
        <p14:creationId xmlns:p14="http://schemas.microsoft.com/office/powerpoint/2010/main" val="322708701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243026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3924155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316803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37594327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nl-NL"/>
              <a:t>Klik om stijl te bewerken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7CD31F4-64FA-4BA0-9498-67783267A8C8}" type="slidenum">
              <a:rPr lang="en-US" smtClean="0"/>
              <a:t>‹nr.›</a:t>
            </a:fld>
            <a:endParaRPr lang="en-US" dirty="0"/>
          </a:p>
        </p:txBody>
      </p:sp>
    </p:spTree>
    <p:extLst>
      <p:ext uri="{BB962C8B-B14F-4D97-AF65-F5344CB8AC3E}">
        <p14:creationId xmlns:p14="http://schemas.microsoft.com/office/powerpoint/2010/main" val="1181414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12AA71-2D1D-4B11-B8A4-8198CBD0213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325C328-2F0B-4FDE-8E6A-77ACFFF09D7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1E6344E-2757-484A-A703-18F887B097FD}"/>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7CA1D375-76D4-4D0D-B69A-D5722946CA7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91B35B7-DD37-4D7F-8631-B13AA8192A5C}"/>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35745898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10" name="Rectangle 9"/>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nl-NL"/>
              <a:t>Klik om stijl te bewerken</a:t>
            </a:r>
            <a:endParaRPr lang="en-US" dirty="0"/>
          </a:p>
        </p:txBody>
      </p:sp>
      <p:sp>
        <p:nvSpPr>
          <p:cNvPr id="3" name="Picture Placeholder 2"/>
          <p:cNvSpPr>
            <a:spLocks noGrp="1" noChangeAspect="1"/>
          </p:cNvSpPr>
          <p:nvPr>
            <p:ph type="pic" idx="1"/>
          </p:nvPr>
        </p:nvSpPr>
        <p:spPr>
          <a:xfrm>
            <a:off x="228599" y="237744"/>
            <a:ext cx="8531352" cy="6382512"/>
          </a:xfrm>
          <a:solidFill>
            <a:srgbClr val="969696"/>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72345051-2045-45DA-935E-2E3CA1A69ADC}" type="datetimeFigureOut">
              <a:rPr lang="en-US" smtClean="0"/>
              <a:t>8/24/2021</a:t>
            </a:fld>
            <a:endParaRPr lang="en-US" dirty="0"/>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endParaRPr lang="en-US" dirty="0"/>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A7CD31F4-64FA-4BA0-9498-67783267A8C8}" type="slidenum">
              <a:rPr lang="en-US" smtClean="0"/>
              <a:t>‹nr.›</a:t>
            </a:fld>
            <a:endParaRPr lang="en-US" dirty="0"/>
          </a:p>
        </p:txBody>
      </p:sp>
    </p:spTree>
    <p:extLst>
      <p:ext uri="{BB962C8B-B14F-4D97-AF65-F5344CB8AC3E}">
        <p14:creationId xmlns:p14="http://schemas.microsoft.com/office/powerpoint/2010/main" val="4196806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114126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87969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CA615E-1CD0-4636-BCF8-6248262A87E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217D67E-75EF-4187-BA58-C5DA2F14BC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5818241-A36B-454C-B2B3-4ABEACE6B244}"/>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7663C7F2-0B4B-41B8-9CEA-3F178AD551C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87BBFC9-9F0B-4637-9724-FD574BD05743}"/>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185646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8D982E-9770-4688-A34D-D208CC18456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99A1548-2A1C-4F0F-853A-64CA15601D9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B95018B-3B76-4223-BB61-0E49355D36D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7E9A399-A551-40D3-8AC0-4F9D125AB51E}"/>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6" name="Tijdelijke aanduiding voor voettekst 5">
            <a:extLst>
              <a:ext uri="{FF2B5EF4-FFF2-40B4-BE49-F238E27FC236}">
                <a16:creationId xmlns:a16="http://schemas.microsoft.com/office/drawing/2014/main" id="{2CBE8840-0322-4B81-9216-43BA4027676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F66511E-EC11-4AB5-A306-12D2D38573A7}"/>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13463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992AE-05E2-41F7-9F65-513276CF2FC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20FD35D7-F680-4956-B469-2DCAC6DE47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1E7AD31-4BE9-4BB1-8AFA-3401A94568B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63267B4-9AC3-41EC-ABDD-EB388B7F18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80AB7FE-D65B-4072-9C97-559626154B6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1E59B77-6661-4BAB-9CEE-39684AB6E026}"/>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8" name="Tijdelijke aanduiding voor voettekst 7">
            <a:extLst>
              <a:ext uri="{FF2B5EF4-FFF2-40B4-BE49-F238E27FC236}">
                <a16:creationId xmlns:a16="http://schemas.microsoft.com/office/drawing/2014/main" id="{1C76C106-C5B6-4422-896B-2CBE1909211B}"/>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E8AB75B9-FA79-4595-B127-8FAC5E2C7EC8}"/>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1657190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CAC10C-AD80-4BDE-869D-C00E21BF89F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15AD425-17B2-4EC1-A908-D45CE893EC1F}"/>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4" name="Tijdelijke aanduiding voor voettekst 3">
            <a:extLst>
              <a:ext uri="{FF2B5EF4-FFF2-40B4-BE49-F238E27FC236}">
                <a16:creationId xmlns:a16="http://schemas.microsoft.com/office/drawing/2014/main" id="{06FC70B8-8311-4E23-8B20-B942D4C2AE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9160AAF-D2A8-41F6-BC13-B795DA54A164}"/>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44763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AC9E65E4-BC0A-444F-881B-444DE316B90E}"/>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3" name="Tijdelijke aanduiding voor voettekst 2">
            <a:extLst>
              <a:ext uri="{FF2B5EF4-FFF2-40B4-BE49-F238E27FC236}">
                <a16:creationId xmlns:a16="http://schemas.microsoft.com/office/drawing/2014/main" id="{6EAD596D-2475-47A3-9463-EEA6622968C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E535BBB-8C5E-420B-9BEB-AC2CD766AD61}"/>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336704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5DD35-0B12-47F3-AA9C-C0934CC3279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540C432-2659-4AF9-99A0-35C2F002A4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BEFE9DF-DCF5-4344-B6C5-29BE230A7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839DDFB-4FF8-4949-B8C5-F2E7738966F8}"/>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6" name="Tijdelijke aanduiding voor voettekst 5">
            <a:extLst>
              <a:ext uri="{FF2B5EF4-FFF2-40B4-BE49-F238E27FC236}">
                <a16:creationId xmlns:a16="http://schemas.microsoft.com/office/drawing/2014/main" id="{54183B8D-4E49-4AAD-83A3-A4DF1DD8D04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A85643C-D75E-460E-84BD-6737F5F97216}"/>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3664046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F549D4-73EA-49DB-A8EE-9682DC9E001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7AACC18-950D-4E9D-94DD-08D3D3B50A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51E470D-8F6D-4621-B25B-99F6FC14B2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3A70488-2A76-4F0C-9C89-8BA937444800}"/>
              </a:ext>
            </a:extLst>
          </p:cNvPr>
          <p:cNvSpPr>
            <a:spLocks noGrp="1"/>
          </p:cNvSpPr>
          <p:nvPr>
            <p:ph type="dt" sz="half" idx="10"/>
          </p:nvPr>
        </p:nvSpPr>
        <p:spPr/>
        <p:txBody>
          <a:bodyPr/>
          <a:lstStyle/>
          <a:p>
            <a:fld id="{7355AB92-5541-4AC6-BDD7-579A0CE3C652}" type="datetimeFigureOut">
              <a:rPr lang="nl-NL" smtClean="0"/>
              <a:t>24-8-2021</a:t>
            </a:fld>
            <a:endParaRPr lang="nl-NL"/>
          </a:p>
        </p:txBody>
      </p:sp>
      <p:sp>
        <p:nvSpPr>
          <p:cNvPr id="6" name="Tijdelijke aanduiding voor voettekst 5">
            <a:extLst>
              <a:ext uri="{FF2B5EF4-FFF2-40B4-BE49-F238E27FC236}">
                <a16:creationId xmlns:a16="http://schemas.microsoft.com/office/drawing/2014/main" id="{A464AD33-5E1C-454B-88FD-7258A461B41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E8D9666-C910-498E-BE07-9485C344DC59}"/>
              </a:ext>
            </a:extLst>
          </p:cNvPr>
          <p:cNvSpPr>
            <a:spLocks noGrp="1"/>
          </p:cNvSpPr>
          <p:nvPr>
            <p:ph type="sldNum" sz="quarter" idx="12"/>
          </p:nvPr>
        </p:nvSpPr>
        <p:spPr/>
        <p:txBody>
          <a:bodyPr/>
          <a:lstStyle/>
          <a:p>
            <a:fld id="{353912DF-852B-4925-B0EC-833AB54554E8}" type="slidenum">
              <a:rPr lang="nl-NL" smtClean="0"/>
              <a:t>‹nr.›</a:t>
            </a:fld>
            <a:endParaRPr lang="nl-NL"/>
          </a:p>
        </p:txBody>
      </p:sp>
    </p:spTree>
    <p:extLst>
      <p:ext uri="{BB962C8B-B14F-4D97-AF65-F5344CB8AC3E}">
        <p14:creationId xmlns:p14="http://schemas.microsoft.com/office/powerpoint/2010/main" val="2421130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FEED588-ED5A-4BD6-A855-B510133C09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0D29698-B9FA-4E4D-9FA2-DD7433313F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D0F7BEA-61D3-401F-8CB4-41D8176F51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55AB92-5541-4AC6-BDD7-579A0CE3C652}" type="datetimeFigureOut">
              <a:rPr lang="nl-NL" smtClean="0"/>
              <a:t>24-8-2021</a:t>
            </a:fld>
            <a:endParaRPr lang="nl-NL"/>
          </a:p>
        </p:txBody>
      </p:sp>
      <p:sp>
        <p:nvSpPr>
          <p:cNvPr id="5" name="Tijdelijke aanduiding voor voettekst 4">
            <a:extLst>
              <a:ext uri="{FF2B5EF4-FFF2-40B4-BE49-F238E27FC236}">
                <a16:creationId xmlns:a16="http://schemas.microsoft.com/office/drawing/2014/main" id="{BC6306CF-8F67-4EB8-B686-B91186768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3C897FD-E1BE-47DD-82C6-4778F65D67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912DF-852B-4925-B0EC-833AB54554E8}" type="slidenum">
              <a:rPr lang="nl-NL" smtClean="0"/>
              <a:t>‹nr.›</a:t>
            </a:fld>
            <a:endParaRPr lang="nl-NL"/>
          </a:p>
        </p:txBody>
      </p:sp>
    </p:spTree>
    <p:extLst>
      <p:ext uri="{BB962C8B-B14F-4D97-AF65-F5344CB8AC3E}">
        <p14:creationId xmlns:p14="http://schemas.microsoft.com/office/powerpoint/2010/main" val="2893137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2345051-2045-45DA-935E-2E3CA1A69ADC}" type="datetimeFigureOut">
              <a:rPr lang="en-US" smtClean="0"/>
              <a:t>8/24/2021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14667"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7CD31F4-64FA-4BA0-9498-67783267A8C8}" type="slidenum">
              <a:rPr lang="en-US" smtClean="0"/>
              <a:t>‹nr.›</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23264171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xLcDxQ9H15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bgBppDhgZt0"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EF666E30-6F0A-449A-BEC2-DF5912735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CE3C5560-7A9C-489F-9148-18C5E1D0F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489D8030-1084-481A-867E-E81C89B6F29D}"/>
              </a:ext>
            </a:extLst>
          </p:cNvPr>
          <p:cNvSpPr>
            <a:spLocks noGrp="1"/>
          </p:cNvSpPr>
          <p:nvPr>
            <p:ph type="ctrTitle"/>
          </p:nvPr>
        </p:nvSpPr>
        <p:spPr>
          <a:xfrm>
            <a:off x="1578043" y="590062"/>
            <a:ext cx="5309140" cy="2838938"/>
          </a:xfrm>
        </p:spPr>
        <p:txBody>
          <a:bodyPr>
            <a:normAutofit/>
          </a:bodyPr>
          <a:lstStyle/>
          <a:p>
            <a:pPr algn="l"/>
            <a:r>
              <a:rPr lang="nl-NL" sz="4300" dirty="0">
                <a:solidFill>
                  <a:srgbClr val="FFFFFF"/>
                </a:solidFill>
              </a:rPr>
              <a:t>Observatiemethoden</a:t>
            </a:r>
            <a:br>
              <a:rPr lang="nl-NL" sz="4300" dirty="0">
                <a:solidFill>
                  <a:srgbClr val="FFFFFF"/>
                </a:solidFill>
              </a:rPr>
            </a:br>
            <a:r>
              <a:rPr lang="nl-NL" sz="4300" dirty="0">
                <a:solidFill>
                  <a:srgbClr val="FFFFFF"/>
                </a:solidFill>
              </a:rPr>
              <a:t>en Rapportage</a:t>
            </a:r>
          </a:p>
        </p:txBody>
      </p:sp>
      <p:sp>
        <p:nvSpPr>
          <p:cNvPr id="3" name="Ondertitel 2">
            <a:extLst>
              <a:ext uri="{FF2B5EF4-FFF2-40B4-BE49-F238E27FC236}">
                <a16:creationId xmlns:a16="http://schemas.microsoft.com/office/drawing/2014/main" id="{A1E9ED48-CC62-49F4-958C-7244541ECB7A}"/>
              </a:ext>
            </a:extLst>
          </p:cNvPr>
          <p:cNvSpPr>
            <a:spLocks noGrp="1"/>
          </p:cNvSpPr>
          <p:nvPr>
            <p:ph type="subTitle" idx="1"/>
          </p:nvPr>
        </p:nvSpPr>
        <p:spPr>
          <a:xfrm>
            <a:off x="1578044" y="3739764"/>
            <a:ext cx="4517954" cy="1198120"/>
          </a:xfrm>
        </p:spPr>
        <p:txBody>
          <a:bodyPr>
            <a:normAutofit/>
          </a:bodyPr>
          <a:lstStyle/>
          <a:p>
            <a:pPr algn="l"/>
            <a:r>
              <a:rPr lang="nl-NL" sz="2000" dirty="0">
                <a:solidFill>
                  <a:srgbClr val="FFFFFF"/>
                </a:solidFill>
              </a:rPr>
              <a:t>Les 3 Herhaling en verdieping observeren rapporteren</a:t>
            </a:r>
          </a:p>
          <a:p>
            <a:pPr algn="l"/>
            <a:r>
              <a:rPr lang="nl-NL" sz="2000" dirty="0">
                <a:solidFill>
                  <a:srgbClr val="FFFFFF"/>
                </a:solidFill>
              </a:rPr>
              <a:t>Methodiek periode 9 PW</a:t>
            </a:r>
          </a:p>
        </p:txBody>
      </p:sp>
      <p:sp>
        <p:nvSpPr>
          <p:cNvPr id="75" name="!!plus graphic">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236" y="1606411"/>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77" name="!!dot graphic">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014" y="183570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79" name="!!circle graphic">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696" y="2060130"/>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81" name="!!Straight Connector">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505200"/>
            <a:ext cx="0" cy="335280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1026" name="Picture 2" descr="Mag een verzekeraar persoonlijk observeren? – BG.legal">
            <a:extLst>
              <a:ext uri="{FF2B5EF4-FFF2-40B4-BE49-F238E27FC236}">
                <a16:creationId xmlns:a16="http://schemas.microsoft.com/office/drawing/2014/main" id="{BFCDF5B1-447A-4EC7-8E7E-9E211AA52B2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39" r="16079" b="1"/>
          <a:stretch/>
        </p:blipFill>
        <p:spPr bwMode="auto">
          <a:xfrm>
            <a:off x="6740358" y="1606411"/>
            <a:ext cx="5451642" cy="5251590"/>
          </a:xfrm>
          <a:custGeom>
            <a:avLst/>
            <a:gdLst/>
            <a:ahLst/>
            <a:cxnLst/>
            <a:rect l="l" t="t" r="r" b="b"/>
            <a:pathLst>
              <a:path w="5923214" h="5705857">
                <a:moveTo>
                  <a:pt x="3612238" y="0"/>
                </a:moveTo>
                <a:cubicBezTo>
                  <a:pt x="4485043" y="0"/>
                  <a:pt x="5285549" y="309553"/>
                  <a:pt x="5909957" y="824860"/>
                </a:cubicBezTo>
                <a:lnTo>
                  <a:pt x="5923214" y="836909"/>
                </a:lnTo>
                <a:lnTo>
                  <a:pt x="5923214" y="5705857"/>
                </a:lnTo>
                <a:lnTo>
                  <a:pt x="672237" y="5705857"/>
                </a:lnTo>
                <a:lnTo>
                  <a:pt x="616914" y="5631875"/>
                </a:lnTo>
                <a:cubicBezTo>
                  <a:pt x="227427" y="5055358"/>
                  <a:pt x="0" y="4360357"/>
                  <a:pt x="0" y="3612238"/>
                </a:cubicBezTo>
                <a:cubicBezTo>
                  <a:pt x="0" y="1617255"/>
                  <a:pt x="1617255" y="0"/>
                  <a:pt x="361223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197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F95EB6EC-EA91-4C05-B0EF-E5234332C1F3}"/>
              </a:ext>
            </a:extLst>
          </p:cNvPr>
          <p:cNvSpPr/>
          <p:nvPr/>
        </p:nvSpPr>
        <p:spPr>
          <a:xfrm>
            <a:off x="489135" y="1162392"/>
            <a:ext cx="8554458" cy="646331"/>
          </a:xfrm>
          <a:prstGeom prst="rect">
            <a:avLst/>
          </a:prstGeom>
          <a:noFill/>
        </p:spPr>
        <p:txBody>
          <a:bodyPr wrap="none" lIns="91440" tIns="45720" rIns="91440" bIns="4572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36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Participerend/ niet participerend observeren</a:t>
            </a:r>
          </a:p>
        </p:txBody>
      </p:sp>
      <p:sp>
        <p:nvSpPr>
          <p:cNvPr id="3" name="Tekstvak 2">
            <a:extLst>
              <a:ext uri="{FF2B5EF4-FFF2-40B4-BE49-F238E27FC236}">
                <a16:creationId xmlns:a16="http://schemas.microsoft.com/office/drawing/2014/main" id="{9A2E7719-702B-4880-90EA-064570D02CCB}"/>
              </a:ext>
            </a:extLst>
          </p:cNvPr>
          <p:cNvSpPr txBox="1"/>
          <p:nvPr/>
        </p:nvSpPr>
        <p:spPr>
          <a:xfrm>
            <a:off x="565335" y="1820674"/>
            <a:ext cx="10517687" cy="830997"/>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Participerend = je doet zelf mee met het kind en observeert</a:t>
            </a:r>
          </a:p>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Niet participerend = je doet NIET mee en kruipt onopvallend in een hoekje, of filmt</a:t>
            </a:r>
          </a:p>
        </p:txBody>
      </p:sp>
      <p:sp>
        <p:nvSpPr>
          <p:cNvPr id="4" name="Rechthoek 3">
            <a:extLst>
              <a:ext uri="{FF2B5EF4-FFF2-40B4-BE49-F238E27FC236}">
                <a16:creationId xmlns:a16="http://schemas.microsoft.com/office/drawing/2014/main" id="{C2EE0CA0-45DC-4D96-AE20-191B4E29C9BD}"/>
              </a:ext>
            </a:extLst>
          </p:cNvPr>
          <p:cNvSpPr/>
          <p:nvPr/>
        </p:nvSpPr>
        <p:spPr>
          <a:xfrm>
            <a:off x="565335" y="3183093"/>
            <a:ext cx="6928693" cy="646331"/>
          </a:xfrm>
          <a:prstGeom prst="rect">
            <a:avLst/>
          </a:prstGeom>
          <a:noFill/>
        </p:spPr>
        <p:txBody>
          <a:bodyPr wrap="none" lIns="91440" tIns="45720" rIns="91440" bIns="4572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36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Gestructureerd/ niet gestructureerd</a:t>
            </a:r>
          </a:p>
        </p:txBody>
      </p:sp>
      <p:sp>
        <p:nvSpPr>
          <p:cNvPr id="5" name="Tekstvak 4">
            <a:extLst>
              <a:ext uri="{FF2B5EF4-FFF2-40B4-BE49-F238E27FC236}">
                <a16:creationId xmlns:a16="http://schemas.microsoft.com/office/drawing/2014/main" id="{07938341-557E-46A3-88AD-CBA8CD57FBA2}"/>
              </a:ext>
            </a:extLst>
          </p:cNvPr>
          <p:cNvSpPr txBox="1"/>
          <p:nvPr/>
        </p:nvSpPr>
        <p:spPr>
          <a:xfrm>
            <a:off x="565335" y="3760681"/>
            <a:ext cx="10828605" cy="230832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Gestructureerd: je maakt gebruik van een bestaand observatie-instrument</a:t>
            </a:r>
          </a:p>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Niet gestructureerd: je doet een vrije, beschrijvende situatie waarin je alles opschrijft</a:t>
            </a:r>
          </a:p>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wat je opvalt in de situatie.</a:t>
            </a:r>
          </a:p>
          <a:p>
            <a:pPr marL="0" marR="0" lvl="0" indent="0" defTabSz="457200" eaLnBrk="1" fontAlgn="auto" latinLnBrk="0" hangingPunct="1">
              <a:lnSpc>
                <a:spcPct val="100000"/>
              </a:lnSpc>
              <a:spcBef>
                <a:spcPts val="0"/>
              </a:spcBef>
              <a:spcAft>
                <a:spcPts val="0"/>
              </a:spcAft>
              <a:buClrTx/>
              <a:buSzTx/>
              <a:buFontTx/>
              <a:buNone/>
              <a:tabLst/>
              <a:defRPr/>
            </a:pPr>
            <a:endParaRPr lang="nl-NL" sz="2400" kern="0" dirty="0">
              <a:solidFill>
                <a:prstClr val="black"/>
              </a:solidFill>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nl-NL" sz="2400" b="0" i="0" u="none" strike="noStrike" kern="0" cap="none" spc="0" normalizeH="0" baseline="0" noProof="0" dirty="0">
                <a:ln>
                  <a:noFill/>
                </a:ln>
                <a:solidFill>
                  <a:prstClr val="black"/>
                </a:solidFill>
                <a:effectLst/>
                <a:uLnTx/>
                <a:uFillTx/>
              </a:rPr>
              <a:t>Let op: je werkt methodisch, dus dat lijkt altijd gestructureerd, maar er wordt hier</a:t>
            </a:r>
          </a:p>
          <a:p>
            <a:pPr marL="0" marR="0" lvl="0" indent="0" defTabSz="457200" eaLnBrk="1" fontAlgn="auto" latinLnBrk="0" hangingPunct="1">
              <a:lnSpc>
                <a:spcPct val="100000"/>
              </a:lnSpc>
              <a:spcBef>
                <a:spcPts val="0"/>
              </a:spcBef>
              <a:spcAft>
                <a:spcPts val="0"/>
              </a:spcAft>
              <a:buClrTx/>
              <a:buSzTx/>
              <a:buFontTx/>
              <a:buNone/>
              <a:tabLst/>
              <a:defRPr/>
            </a:pPr>
            <a:r>
              <a:rPr lang="nl-NL" sz="2400" kern="0" dirty="0">
                <a:solidFill>
                  <a:prstClr val="black"/>
                </a:solidFill>
              </a:rPr>
              <a:t>Bedoeld: werken met een observatielijst!!!</a:t>
            </a:r>
            <a:endParaRPr kumimoji="0" lang="nl-NL" sz="2400" b="0" i="0" u="none" strike="noStrike" kern="0" cap="none" spc="0" normalizeH="0" baseline="0" noProof="0" dirty="0">
              <a:ln>
                <a:noFill/>
              </a:ln>
              <a:solidFill>
                <a:prstClr val="black"/>
              </a:solidFill>
              <a:effectLst/>
              <a:uLnTx/>
              <a:uFillTx/>
            </a:endParaRPr>
          </a:p>
        </p:txBody>
      </p:sp>
      <p:sp>
        <p:nvSpPr>
          <p:cNvPr id="7" name="Tekstvak 6">
            <a:extLst>
              <a:ext uri="{FF2B5EF4-FFF2-40B4-BE49-F238E27FC236}">
                <a16:creationId xmlns:a16="http://schemas.microsoft.com/office/drawing/2014/main" id="{D3EA304E-2B04-4D0A-B156-6B5FBB82B3AB}"/>
              </a:ext>
            </a:extLst>
          </p:cNvPr>
          <p:cNvSpPr txBox="1"/>
          <p:nvPr/>
        </p:nvSpPr>
        <p:spPr>
          <a:xfrm>
            <a:off x="489135" y="246249"/>
            <a:ext cx="5159618" cy="769441"/>
          </a:xfrm>
          <a:prstGeom prst="rect">
            <a:avLst/>
          </a:prstGeom>
          <a:noFill/>
        </p:spPr>
        <p:txBody>
          <a:bodyPr wrap="none" rtlCol="0">
            <a:spAutoFit/>
          </a:bodyPr>
          <a:lstStyle/>
          <a:p>
            <a:r>
              <a:rPr lang="nl-NL" sz="4400" b="1" dirty="0">
                <a:solidFill>
                  <a:srgbClr val="FF00FF"/>
                </a:solidFill>
              </a:rPr>
              <a:t>Observatiemethoden</a:t>
            </a:r>
          </a:p>
        </p:txBody>
      </p:sp>
    </p:spTree>
    <p:extLst>
      <p:ext uri="{BB962C8B-B14F-4D97-AF65-F5344CB8AC3E}">
        <p14:creationId xmlns:p14="http://schemas.microsoft.com/office/powerpoint/2010/main" val="2049171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6F9106BA-8A77-4082-9C9C-2221ADE29D25}"/>
              </a:ext>
            </a:extLst>
          </p:cNvPr>
          <p:cNvSpPr txBox="1"/>
          <p:nvPr/>
        </p:nvSpPr>
        <p:spPr>
          <a:xfrm>
            <a:off x="647700" y="266700"/>
            <a:ext cx="9696450" cy="2246769"/>
          </a:xfrm>
          <a:prstGeom prst="rect">
            <a:avLst/>
          </a:prstGeom>
          <a:noFill/>
        </p:spPr>
        <p:txBody>
          <a:bodyPr wrap="square" rtlCol="0">
            <a:spAutoFit/>
          </a:bodyPr>
          <a:lstStyle/>
          <a:p>
            <a:pPr algn="ctr"/>
            <a:r>
              <a:rPr lang="nl-NL" sz="3600" dirty="0">
                <a:solidFill>
                  <a:srgbClr val="FF00FF"/>
                </a:solidFill>
              </a:rPr>
              <a:t>Opdracht</a:t>
            </a:r>
          </a:p>
          <a:p>
            <a:endParaRPr lang="nl-NL" sz="2400" dirty="0">
              <a:solidFill>
                <a:srgbClr val="FF00FF"/>
              </a:solidFill>
            </a:endParaRPr>
          </a:p>
          <a:p>
            <a:pPr algn="ctr"/>
            <a:r>
              <a:rPr lang="nl-NL" sz="2000" dirty="0">
                <a:solidFill>
                  <a:srgbClr val="FF00FF"/>
                </a:solidFill>
              </a:rPr>
              <a:t>Schrijf bij elke situatie hieronder op:</a:t>
            </a:r>
          </a:p>
          <a:p>
            <a:pPr marL="285750" indent="-285750" algn="ctr">
              <a:buFont typeface="Arial" panose="020B0604020202020204" pitchFamily="34" charset="0"/>
              <a:buChar char="•"/>
            </a:pPr>
            <a:r>
              <a:rPr lang="nl-NL" sz="2000" dirty="0">
                <a:solidFill>
                  <a:srgbClr val="FF00FF"/>
                </a:solidFill>
              </a:rPr>
              <a:t>Hoe je je observatie aan zou pakken</a:t>
            </a:r>
          </a:p>
          <a:p>
            <a:pPr marL="285750" indent="-285750" algn="ctr">
              <a:buFont typeface="Arial" panose="020B0604020202020204" pitchFamily="34" charset="0"/>
              <a:buChar char="•"/>
            </a:pPr>
            <a:r>
              <a:rPr lang="nl-NL" sz="2000" dirty="0">
                <a:solidFill>
                  <a:srgbClr val="FF00FF"/>
                </a:solidFill>
              </a:rPr>
              <a:t>Waarom je dit de handigste manier lijkt</a:t>
            </a:r>
          </a:p>
          <a:p>
            <a:pPr marL="285750" indent="-285750" algn="ctr">
              <a:buFont typeface="Arial" panose="020B0604020202020204" pitchFamily="34" charset="0"/>
              <a:buChar char="•"/>
            </a:pPr>
            <a:r>
              <a:rPr lang="nl-NL" sz="2000" dirty="0">
                <a:solidFill>
                  <a:srgbClr val="FF00FF"/>
                </a:solidFill>
              </a:rPr>
              <a:t>Of het gestructureerd/niet gestructureerd, participerend of niet is.</a:t>
            </a:r>
          </a:p>
        </p:txBody>
      </p:sp>
      <p:sp>
        <p:nvSpPr>
          <p:cNvPr id="3" name="Rechthoek 2">
            <a:extLst>
              <a:ext uri="{FF2B5EF4-FFF2-40B4-BE49-F238E27FC236}">
                <a16:creationId xmlns:a16="http://schemas.microsoft.com/office/drawing/2014/main" id="{546DC40D-847A-495E-AB1B-6294A9B83A0A}"/>
              </a:ext>
            </a:extLst>
          </p:cNvPr>
          <p:cNvSpPr/>
          <p:nvPr/>
        </p:nvSpPr>
        <p:spPr>
          <a:xfrm>
            <a:off x="647700" y="2156490"/>
            <a:ext cx="10153650" cy="4154984"/>
          </a:xfrm>
          <a:prstGeom prst="rect">
            <a:avLst/>
          </a:prstGeom>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nl-NL" sz="2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a:p>
            <a:pPr marL="457200" marR="0" lvl="0" indent="-457200" defTabSz="457200" eaLnBrk="1" fontAlgn="auto" latinLnBrk="0" hangingPunct="1">
              <a:lnSpc>
                <a:spcPct val="100000"/>
              </a:lnSpc>
              <a:spcBef>
                <a:spcPts val="0"/>
              </a:spcBef>
              <a:spcAft>
                <a:spcPts val="0"/>
              </a:spcAft>
              <a:buClrTx/>
              <a:buSzTx/>
              <a:buFontTx/>
              <a:buAutoNum type="alphaLcPeriod"/>
              <a:tabLst/>
              <a:defRPr/>
            </a:pPr>
            <a:r>
              <a:rPr kumimoji="0" lang="nl-NL" sz="2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Nelleke is 4 en plast nog vaak in haar broek. Je wilt weten hoe veilig ze zich voelt in de klas.</a:t>
            </a:r>
          </a:p>
          <a:p>
            <a:pPr marL="457200" marR="0" lvl="0" indent="-457200" defTabSz="457200" eaLnBrk="1" fontAlgn="auto" latinLnBrk="0" hangingPunct="1">
              <a:lnSpc>
                <a:spcPct val="100000"/>
              </a:lnSpc>
              <a:spcBef>
                <a:spcPts val="0"/>
              </a:spcBef>
              <a:spcAft>
                <a:spcPts val="0"/>
              </a:spcAft>
              <a:buClrTx/>
              <a:buSzTx/>
              <a:buFontTx/>
              <a:buAutoNum type="alphaLcPeriod"/>
              <a:tabLst/>
              <a:defRPr/>
            </a:pPr>
            <a:r>
              <a:rPr kumimoji="0" lang="nl-NL" sz="2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Arend is 14 en hij is in alle lessen erg onrustig. Je wilt weten hoe lang hij zich kan concentreren bij de uitleg, de instructie, tijdens zelfstandig werken en tijdens samen werken.</a:t>
            </a:r>
          </a:p>
          <a:p>
            <a:pPr marL="457200" marR="0" lvl="0" indent="-457200" defTabSz="457200" eaLnBrk="1" fontAlgn="auto" latinLnBrk="0" hangingPunct="1">
              <a:lnSpc>
                <a:spcPct val="100000"/>
              </a:lnSpc>
              <a:spcBef>
                <a:spcPts val="0"/>
              </a:spcBef>
              <a:spcAft>
                <a:spcPts val="0"/>
              </a:spcAft>
              <a:buClrTx/>
              <a:buSzTx/>
              <a:buFontTx/>
              <a:buAutoNum type="alphaLcPeriod"/>
              <a:tabLst/>
              <a:defRPr/>
            </a:pPr>
            <a:r>
              <a:rPr kumimoji="0" lang="nl-NL" sz="2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Lulu is 3. Ze heeft nu al een paar keer een ander kindje gebeten tijdens het buiten spelen. Je wilt weten in welke situaties dit precies gebeurt, zodat je op tijd kunt ingrijpen.</a:t>
            </a:r>
          </a:p>
          <a:p>
            <a:pPr marL="457200" marR="0" lvl="0" indent="-457200" defTabSz="457200" eaLnBrk="1" fontAlgn="auto" latinLnBrk="0" hangingPunct="1">
              <a:lnSpc>
                <a:spcPct val="100000"/>
              </a:lnSpc>
              <a:spcBef>
                <a:spcPts val="0"/>
              </a:spcBef>
              <a:spcAft>
                <a:spcPts val="0"/>
              </a:spcAft>
              <a:buClrTx/>
              <a:buSzTx/>
              <a:buFontTx/>
              <a:buAutoNum type="alphaLcPeriod"/>
              <a:tabLst/>
              <a:defRPr/>
            </a:pPr>
            <a:r>
              <a:rPr kumimoji="0" lang="nl-NL" sz="2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rPr>
              <a:t>Klaas is 12 jaar. Hij is de enige op de BSO uit groep 8 en plaagt geregeld andere kinderen. Je vraagt je af of hij zich verveelt….</a:t>
            </a:r>
          </a:p>
        </p:txBody>
      </p:sp>
    </p:spTree>
    <p:extLst>
      <p:ext uri="{BB962C8B-B14F-4D97-AF65-F5344CB8AC3E}">
        <p14:creationId xmlns:p14="http://schemas.microsoft.com/office/powerpoint/2010/main" val="321194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17BF11F-6D5C-4A04-BB71-5C9900A475DA}"/>
              </a:ext>
            </a:extLst>
          </p:cNvPr>
          <p:cNvSpPr/>
          <p:nvPr/>
        </p:nvSpPr>
        <p:spPr>
          <a:xfrm>
            <a:off x="3207784" y="3105834"/>
            <a:ext cx="4961423" cy="646331"/>
          </a:xfrm>
          <a:prstGeom prst="rect">
            <a:avLst/>
          </a:prstGeom>
        </p:spPr>
        <p:txBody>
          <a:bodyPr wrap="none">
            <a:spAutoFit/>
          </a:bodyPr>
          <a:lstStyle/>
          <a:p>
            <a:r>
              <a:rPr lang="nl-NL" dirty="0">
                <a:hlinkClick r:id="rId2"/>
              </a:rPr>
              <a:t>https://www.youtube.com/watch?v=xLcDxQ9H15E</a:t>
            </a:r>
            <a:endParaRPr lang="nl-NL" dirty="0"/>
          </a:p>
          <a:p>
            <a:endParaRPr lang="nl-NL" dirty="0"/>
          </a:p>
        </p:txBody>
      </p:sp>
      <p:sp>
        <p:nvSpPr>
          <p:cNvPr id="3" name="Rechthoek 2">
            <a:extLst>
              <a:ext uri="{FF2B5EF4-FFF2-40B4-BE49-F238E27FC236}">
                <a16:creationId xmlns:a16="http://schemas.microsoft.com/office/drawing/2014/main" id="{4273DEF5-D1A3-4DC6-BD79-480A462ED736}"/>
              </a:ext>
            </a:extLst>
          </p:cNvPr>
          <p:cNvSpPr/>
          <p:nvPr/>
        </p:nvSpPr>
        <p:spPr>
          <a:xfrm>
            <a:off x="884514" y="688789"/>
            <a:ext cx="9059531" cy="1754326"/>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Een voorbeeld van </a:t>
            </a:r>
          </a:p>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werken met een observatielijst</a:t>
            </a:r>
          </a:p>
        </p:txBody>
      </p:sp>
    </p:spTree>
    <p:extLst>
      <p:ext uri="{BB962C8B-B14F-4D97-AF65-F5344CB8AC3E}">
        <p14:creationId xmlns:p14="http://schemas.microsoft.com/office/powerpoint/2010/main" val="1244528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EF9FA594-F172-4AE2-AA52-68E78F195302}"/>
              </a:ext>
            </a:extLst>
          </p:cNvPr>
          <p:cNvSpPr/>
          <p:nvPr/>
        </p:nvSpPr>
        <p:spPr>
          <a:xfrm>
            <a:off x="855013" y="296054"/>
            <a:ext cx="6064096"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Toepassingsopdracht</a:t>
            </a:r>
          </a:p>
        </p:txBody>
      </p:sp>
      <p:sp>
        <p:nvSpPr>
          <p:cNvPr id="3" name="Tekstvak 2">
            <a:extLst>
              <a:ext uri="{FF2B5EF4-FFF2-40B4-BE49-F238E27FC236}">
                <a16:creationId xmlns:a16="http://schemas.microsoft.com/office/drawing/2014/main" id="{9863F50D-82B3-46D6-9C8F-0262EDB01974}"/>
              </a:ext>
            </a:extLst>
          </p:cNvPr>
          <p:cNvSpPr txBox="1"/>
          <p:nvPr/>
        </p:nvSpPr>
        <p:spPr>
          <a:xfrm>
            <a:off x="996593" y="1982912"/>
            <a:ext cx="4935775" cy="375552"/>
          </a:xfrm>
          <a:prstGeom prst="rect">
            <a:avLst/>
          </a:prstGeom>
          <a:noFill/>
        </p:spPr>
        <p:txBody>
          <a:bodyPr wrap="none" rtlCol="0">
            <a:spAutoFit/>
          </a:bodyPr>
          <a:lstStyle/>
          <a:p>
            <a:pPr>
              <a:lnSpc>
                <a:spcPct val="107000"/>
              </a:lnSpc>
              <a:spcAft>
                <a:spcPts val="800"/>
              </a:spcAft>
            </a:pPr>
            <a:r>
              <a:rPr lang="nl-NL"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https://www.youtube.com/watch?v=bgBppDhgZt0</a:t>
            </a:r>
            <a:endParaRPr lang="nl-NL"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Tekstvak 3">
            <a:extLst>
              <a:ext uri="{FF2B5EF4-FFF2-40B4-BE49-F238E27FC236}">
                <a16:creationId xmlns:a16="http://schemas.microsoft.com/office/drawing/2014/main" id="{67666AE6-10D2-4077-BCA1-3D28B383BE81}"/>
              </a:ext>
            </a:extLst>
          </p:cNvPr>
          <p:cNvSpPr txBox="1"/>
          <p:nvPr/>
        </p:nvSpPr>
        <p:spPr>
          <a:xfrm>
            <a:off x="996593" y="1530850"/>
            <a:ext cx="7664522" cy="369332"/>
          </a:xfrm>
          <a:prstGeom prst="rect">
            <a:avLst/>
          </a:prstGeom>
          <a:noFill/>
        </p:spPr>
        <p:txBody>
          <a:bodyPr wrap="square" rtlCol="0">
            <a:spAutoFit/>
          </a:bodyPr>
          <a:lstStyle/>
          <a:p>
            <a:r>
              <a:rPr lang="nl-NL" dirty="0"/>
              <a:t>Bekijk het onderstaande filmpje:</a:t>
            </a:r>
          </a:p>
        </p:txBody>
      </p:sp>
      <p:sp>
        <p:nvSpPr>
          <p:cNvPr id="5" name="Tekstvak 4">
            <a:extLst>
              <a:ext uri="{FF2B5EF4-FFF2-40B4-BE49-F238E27FC236}">
                <a16:creationId xmlns:a16="http://schemas.microsoft.com/office/drawing/2014/main" id="{559CFB74-FC31-4CCF-8D85-129425C97553}"/>
              </a:ext>
            </a:extLst>
          </p:cNvPr>
          <p:cNvSpPr txBox="1"/>
          <p:nvPr/>
        </p:nvSpPr>
        <p:spPr>
          <a:xfrm>
            <a:off x="704556" y="2853968"/>
            <a:ext cx="10782888" cy="923330"/>
          </a:xfrm>
          <a:prstGeom prst="rect">
            <a:avLst/>
          </a:prstGeom>
          <a:noFill/>
        </p:spPr>
        <p:txBody>
          <a:bodyPr wrap="none" rtlCol="0">
            <a:spAutoFit/>
          </a:bodyPr>
          <a:lstStyle/>
          <a:p>
            <a:pPr marL="342900" indent="-342900">
              <a:buAutoNum type="arabicPeriod"/>
            </a:pPr>
            <a:r>
              <a:rPr lang="nl-NL" dirty="0"/>
              <a:t>Wat voor observatie is dit? Kies uit gestructureerd/ niet gestructureerd, participerend/niet participerend</a:t>
            </a:r>
          </a:p>
          <a:p>
            <a:pPr marL="342900" indent="-342900">
              <a:buAutoNum type="arabicPeriod"/>
            </a:pPr>
            <a:r>
              <a:rPr lang="nl-NL" dirty="0"/>
              <a:t>Wat zou de observatievraag/ vragen zijn van de observator denk je?</a:t>
            </a:r>
          </a:p>
          <a:p>
            <a:pPr marL="342900" indent="-342900">
              <a:buAutoNum type="arabicPeriod"/>
            </a:pPr>
            <a:r>
              <a:rPr lang="nl-NL" dirty="0"/>
              <a:t>Wat doet de observator allemaal om het kind goed te kunnen observeren (let op de ruimte, de communicatie)</a:t>
            </a:r>
          </a:p>
        </p:txBody>
      </p:sp>
    </p:spTree>
    <p:extLst>
      <p:ext uri="{BB962C8B-B14F-4D97-AF65-F5344CB8AC3E}">
        <p14:creationId xmlns:p14="http://schemas.microsoft.com/office/powerpoint/2010/main" val="65475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93F63B1C-6C9D-4801-AA82-BB6A6571B4CF}"/>
              </a:ext>
            </a:extLst>
          </p:cNvPr>
          <p:cNvPicPr>
            <a:picLocks noChangeAspect="1"/>
          </p:cNvPicPr>
          <p:nvPr/>
        </p:nvPicPr>
        <p:blipFill>
          <a:blip r:embed="rId2"/>
          <a:stretch>
            <a:fillRect/>
          </a:stretch>
        </p:blipFill>
        <p:spPr>
          <a:xfrm>
            <a:off x="528954" y="763481"/>
            <a:ext cx="10905066" cy="4233136"/>
          </a:xfrm>
          <a:prstGeom prst="rect">
            <a:avLst/>
          </a:prstGeom>
          <a:ln>
            <a:noFill/>
          </a:ln>
        </p:spPr>
      </p:pic>
      <p:sp>
        <p:nvSpPr>
          <p:cNvPr id="3" name="Tekstvak 2">
            <a:extLst>
              <a:ext uri="{FF2B5EF4-FFF2-40B4-BE49-F238E27FC236}">
                <a16:creationId xmlns:a16="http://schemas.microsoft.com/office/drawing/2014/main" id="{9558A2EF-6183-4083-8C92-B8C16DE73BF2}"/>
              </a:ext>
            </a:extLst>
          </p:cNvPr>
          <p:cNvSpPr txBox="1"/>
          <p:nvPr/>
        </p:nvSpPr>
        <p:spPr>
          <a:xfrm>
            <a:off x="537663" y="5129141"/>
            <a:ext cx="9946622" cy="1323439"/>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nl-NL" sz="2000" b="1" i="0" u="none" strike="noStrike" kern="0" cap="none" spc="0" normalizeH="0" baseline="0" noProof="0" dirty="0">
                <a:ln>
                  <a:noFill/>
                </a:ln>
                <a:solidFill>
                  <a:prstClr val="black"/>
                </a:solidFill>
                <a:effectLst/>
                <a:uLnTx/>
                <a:uFillTx/>
              </a:rPr>
              <a:t>4.Werken met een schema of volgmodel</a:t>
            </a:r>
          </a:p>
          <a:p>
            <a:pPr marL="342900" marR="0" lvl="0" indent="-342900" defTabSz="457200" eaLnBrk="1" fontAlgn="auto" latinLnBrk="0" hangingPunct="1">
              <a:lnSpc>
                <a:spcPct val="100000"/>
              </a:lnSpc>
              <a:spcBef>
                <a:spcPts val="0"/>
              </a:spcBef>
              <a:spcAft>
                <a:spcPts val="0"/>
              </a:spcAft>
              <a:buClrTx/>
              <a:buSzTx/>
              <a:buFontTx/>
              <a:buChar char="-"/>
              <a:tabLst/>
              <a:defRPr/>
            </a:pPr>
            <a:r>
              <a:rPr kumimoji="0" lang="nl-NL" sz="2000" b="0" i="0" u="none" strike="noStrike" kern="0" cap="none" spc="0" normalizeH="0" baseline="0" noProof="0" dirty="0">
                <a:ln>
                  <a:noFill/>
                </a:ln>
                <a:solidFill>
                  <a:prstClr val="black"/>
                </a:solidFill>
                <a:effectLst/>
                <a:uLnTx/>
                <a:uFillTx/>
              </a:rPr>
              <a:t>Mogelijke vraag: hoe gaat het met de sociale ontwikkeling van Pietje?</a:t>
            </a:r>
          </a:p>
          <a:p>
            <a:pPr marL="342900" marR="0" lvl="0" indent="-342900" defTabSz="457200" eaLnBrk="1" fontAlgn="auto" latinLnBrk="0" hangingPunct="1">
              <a:lnSpc>
                <a:spcPct val="100000"/>
              </a:lnSpc>
              <a:spcBef>
                <a:spcPts val="0"/>
              </a:spcBef>
              <a:spcAft>
                <a:spcPts val="0"/>
              </a:spcAft>
              <a:buClrTx/>
              <a:buSzTx/>
              <a:buFontTx/>
              <a:buChar char="-"/>
              <a:tabLst/>
              <a:defRPr/>
            </a:pPr>
            <a:r>
              <a:rPr kumimoji="0" lang="nl-NL" sz="2000" b="0" i="0" u="none" strike="noStrike" kern="0" cap="none" spc="0" normalizeH="0" baseline="0" noProof="0" dirty="0">
                <a:ln>
                  <a:noFill/>
                </a:ln>
                <a:solidFill>
                  <a:prstClr val="black"/>
                </a:solidFill>
                <a:effectLst/>
                <a:uLnTx/>
                <a:uFillTx/>
              </a:rPr>
              <a:t>Voordeel: als je een goed schema hebt, kan je gericht observeren en ben je volledig.</a:t>
            </a:r>
          </a:p>
          <a:p>
            <a:pPr marL="342900" marR="0" lvl="0" indent="-342900" defTabSz="457200" eaLnBrk="1" fontAlgn="auto" latinLnBrk="0" hangingPunct="1">
              <a:lnSpc>
                <a:spcPct val="100000"/>
              </a:lnSpc>
              <a:spcBef>
                <a:spcPts val="0"/>
              </a:spcBef>
              <a:spcAft>
                <a:spcPts val="0"/>
              </a:spcAft>
              <a:buClrTx/>
              <a:buSzTx/>
              <a:buFontTx/>
              <a:buChar char="-"/>
              <a:tabLst/>
              <a:defRPr/>
            </a:pPr>
            <a:r>
              <a:rPr kumimoji="0" lang="nl-NL" sz="2000" b="1" i="0" u="none" strike="noStrike" kern="0" cap="none" spc="0" normalizeH="0" baseline="0" noProof="0" dirty="0">
                <a:ln>
                  <a:noFill/>
                </a:ln>
                <a:solidFill>
                  <a:prstClr val="black"/>
                </a:solidFill>
                <a:effectLst/>
                <a:uLnTx/>
                <a:uFillTx/>
              </a:rPr>
              <a:t> </a:t>
            </a:r>
          </a:p>
        </p:txBody>
      </p:sp>
    </p:spTree>
    <p:extLst>
      <p:ext uri="{BB962C8B-B14F-4D97-AF65-F5344CB8AC3E}">
        <p14:creationId xmlns:p14="http://schemas.microsoft.com/office/powerpoint/2010/main" val="1823438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8FD45286-8E60-45DE-B0CC-7C38EFE15987}"/>
              </a:ext>
            </a:extLst>
          </p:cNvPr>
          <p:cNvSpPr/>
          <p:nvPr/>
        </p:nvSpPr>
        <p:spPr>
          <a:xfrm>
            <a:off x="2618012" y="452735"/>
            <a:ext cx="6441636" cy="923330"/>
          </a:xfrm>
          <a:prstGeom prst="rect">
            <a:avLst/>
          </a:prstGeom>
          <a:noFill/>
        </p:spPr>
        <p:txBody>
          <a:bodyPr wrap="none" lIns="91440" tIns="45720" rIns="91440" bIns="45720">
            <a:spAutoFit/>
          </a:bodyPr>
          <a:lstStyle/>
          <a:p>
            <a:pPr algn="ctr"/>
            <a:r>
              <a:rPr lang="nl-NL" sz="5400" b="1" cap="none" spc="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Tips voor rapporteren</a:t>
            </a:r>
            <a:endParaRPr lang="nl-N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kstvak 3">
            <a:extLst>
              <a:ext uri="{FF2B5EF4-FFF2-40B4-BE49-F238E27FC236}">
                <a16:creationId xmlns:a16="http://schemas.microsoft.com/office/drawing/2014/main" id="{9F47F281-B870-443F-9397-5CDF290CCBB3}"/>
              </a:ext>
            </a:extLst>
          </p:cNvPr>
          <p:cNvSpPr txBox="1"/>
          <p:nvPr/>
        </p:nvSpPr>
        <p:spPr>
          <a:xfrm>
            <a:off x="2752724" y="1924050"/>
            <a:ext cx="8010525" cy="4093428"/>
          </a:xfrm>
          <a:prstGeom prst="rect">
            <a:avLst/>
          </a:prstGeom>
          <a:noFill/>
        </p:spPr>
        <p:txBody>
          <a:bodyPr wrap="square" rtlCol="0">
            <a:spAutoFit/>
          </a:bodyPr>
          <a:lstStyle/>
          <a:p>
            <a:r>
              <a:rPr lang="nl-NL" sz="2000" b="1" dirty="0">
                <a:solidFill>
                  <a:srgbClr val="FF00FF"/>
                </a:solidFill>
              </a:rPr>
              <a:t>1. Schrijf altijd zo</a:t>
            </a:r>
            <a:r>
              <a:rPr lang="nl-NL" sz="2000" b="1" dirty="0"/>
              <a:t> objectief </a:t>
            </a:r>
            <a:r>
              <a:rPr lang="nl-NL" sz="2000" b="1" dirty="0">
                <a:solidFill>
                  <a:srgbClr val="FF00FF"/>
                </a:solidFill>
              </a:rPr>
              <a:t>mogelijk (zie ook volgende dia)</a:t>
            </a:r>
          </a:p>
          <a:p>
            <a:endParaRPr lang="nl-NL" sz="2000" b="1" dirty="0">
              <a:solidFill>
                <a:srgbClr val="FF00FF"/>
              </a:solidFill>
            </a:endParaRPr>
          </a:p>
          <a:p>
            <a:r>
              <a:rPr lang="nl-NL" sz="2000" b="1" dirty="0">
                <a:solidFill>
                  <a:srgbClr val="FF00FF"/>
                </a:solidFill>
              </a:rPr>
              <a:t>2. Schrijf in </a:t>
            </a:r>
            <a:r>
              <a:rPr lang="nl-NL" sz="2000" b="1" dirty="0"/>
              <a:t>positieve termen </a:t>
            </a:r>
            <a:r>
              <a:rPr lang="nl-NL" sz="2000" b="1" dirty="0">
                <a:solidFill>
                  <a:srgbClr val="FF00FF"/>
                </a:solidFill>
              </a:rPr>
              <a:t>als je interpretatie opschrijft. De ouders     </a:t>
            </a:r>
          </a:p>
          <a:p>
            <a:r>
              <a:rPr lang="nl-NL" sz="2000" b="1" dirty="0">
                <a:solidFill>
                  <a:srgbClr val="FF00FF"/>
                </a:solidFill>
              </a:rPr>
              <a:t>     kunnen dit onder ogen krijgen!</a:t>
            </a:r>
          </a:p>
          <a:p>
            <a:endParaRPr lang="nl-NL" sz="2000" b="1" dirty="0">
              <a:solidFill>
                <a:srgbClr val="FF00FF"/>
              </a:solidFill>
            </a:endParaRPr>
          </a:p>
          <a:p>
            <a:r>
              <a:rPr lang="nl-NL" sz="2000" b="1" dirty="0">
                <a:solidFill>
                  <a:srgbClr val="FF00FF"/>
                </a:solidFill>
              </a:rPr>
              <a:t>3. Zorg ervoor dat je rapportage in goed Nederlands is geschreven. Ben je </a:t>
            </a:r>
          </a:p>
          <a:p>
            <a:r>
              <a:rPr lang="nl-NL" sz="2000" b="1" dirty="0">
                <a:solidFill>
                  <a:srgbClr val="FF00FF"/>
                </a:solidFill>
              </a:rPr>
              <a:t>     er niet zeker over nadat je de spellingscorrectie hebt gedaan? Vraag </a:t>
            </a:r>
          </a:p>
          <a:p>
            <a:r>
              <a:rPr lang="nl-NL" sz="2000" b="1" dirty="0">
                <a:solidFill>
                  <a:srgbClr val="FF00FF"/>
                </a:solidFill>
              </a:rPr>
              <a:t>     iemand om het te lezen!</a:t>
            </a:r>
          </a:p>
          <a:p>
            <a:endParaRPr lang="nl-NL" sz="2000" b="1" dirty="0">
              <a:solidFill>
                <a:srgbClr val="FF00FF"/>
              </a:solidFill>
            </a:endParaRPr>
          </a:p>
          <a:p>
            <a:r>
              <a:rPr lang="nl-NL" sz="2000" b="1" dirty="0">
                <a:solidFill>
                  <a:srgbClr val="FF00FF"/>
                </a:solidFill>
              </a:rPr>
              <a:t>4. Schrijf niet alleen de negatieve dingen die opvallen, maar </a:t>
            </a:r>
            <a:r>
              <a:rPr lang="nl-NL" sz="2000" b="1" dirty="0"/>
              <a:t>schrijf de hele</a:t>
            </a:r>
          </a:p>
          <a:p>
            <a:r>
              <a:rPr lang="nl-NL" sz="2000" b="1" dirty="0"/>
              <a:t>     situatie </a:t>
            </a:r>
            <a:r>
              <a:rPr lang="nl-NL" sz="2000" b="1" dirty="0">
                <a:solidFill>
                  <a:srgbClr val="FF00FF"/>
                </a:solidFill>
              </a:rPr>
              <a:t>uit als je een vrije observatie doet. Dus niet: jantje wipt op zijn     </a:t>
            </a:r>
          </a:p>
          <a:p>
            <a:r>
              <a:rPr lang="nl-NL" sz="2000" b="1" dirty="0">
                <a:solidFill>
                  <a:srgbClr val="FF00FF"/>
                </a:solidFill>
              </a:rPr>
              <a:t>     stoel, jantje gooit met zijn potlood. Maar ook: jantje kijkt 5 minuten  </a:t>
            </a:r>
          </a:p>
          <a:p>
            <a:r>
              <a:rPr lang="nl-NL" sz="2000" b="1" dirty="0">
                <a:solidFill>
                  <a:srgbClr val="FF00FF"/>
                </a:solidFill>
              </a:rPr>
              <a:t>     naar de juf tijdens de uitleg.</a:t>
            </a:r>
          </a:p>
        </p:txBody>
      </p:sp>
      <p:pic>
        <p:nvPicPr>
          <p:cNvPr id="5" name="Afbeelding 4">
            <a:extLst>
              <a:ext uri="{FF2B5EF4-FFF2-40B4-BE49-F238E27FC236}">
                <a16:creationId xmlns:a16="http://schemas.microsoft.com/office/drawing/2014/main" id="{783B73D6-FDD4-406A-9966-D5C79292A662}"/>
              </a:ext>
            </a:extLst>
          </p:cNvPr>
          <p:cNvPicPr>
            <a:picLocks noChangeAspect="1"/>
          </p:cNvPicPr>
          <p:nvPr/>
        </p:nvPicPr>
        <p:blipFill>
          <a:blip r:embed="rId2"/>
          <a:stretch>
            <a:fillRect/>
          </a:stretch>
        </p:blipFill>
        <p:spPr>
          <a:xfrm>
            <a:off x="271463" y="2615882"/>
            <a:ext cx="2314575" cy="1971675"/>
          </a:xfrm>
          <a:prstGeom prst="rect">
            <a:avLst/>
          </a:prstGeom>
        </p:spPr>
      </p:pic>
    </p:spTree>
    <p:extLst>
      <p:ext uri="{BB962C8B-B14F-4D97-AF65-F5344CB8AC3E}">
        <p14:creationId xmlns:p14="http://schemas.microsoft.com/office/powerpoint/2010/main" val="306128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871B998E-4251-49F1-A431-A1A5E4C52933}"/>
              </a:ext>
            </a:extLst>
          </p:cNvPr>
          <p:cNvSpPr/>
          <p:nvPr/>
        </p:nvSpPr>
        <p:spPr>
          <a:xfrm>
            <a:off x="3833628" y="1834266"/>
            <a:ext cx="4524744" cy="1200329"/>
          </a:xfrm>
          <a:prstGeom prst="rect">
            <a:avLst/>
          </a:prstGeom>
          <a:noFill/>
        </p:spPr>
        <p:txBody>
          <a:bodyPr wrap="squar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nl-NL" sz="3600" b="1" spc="50" dirty="0">
                <a:ln w="9525" cmpd="sng">
                  <a:solidFill>
                    <a:srgbClr val="3494BA"/>
                  </a:solidFill>
                  <a:prstDash val="solid"/>
                </a:ln>
                <a:solidFill>
                  <a:srgbClr val="70AD47">
                    <a:tint val="1000"/>
                  </a:srgbClr>
                </a:solidFill>
                <a:effectLst>
                  <a:glow rad="38100">
                    <a:srgbClr val="3494BA">
                      <a:alpha val="40000"/>
                    </a:srgbClr>
                  </a:glow>
                </a:effectLst>
                <a:latin typeface="Century Gothic" panose="020B0502020202020204"/>
              </a:rPr>
              <a:t>Zo objectief mogelijk zijn</a:t>
            </a:r>
            <a:r>
              <a:rPr kumimoji="0" lang="nl-NL" sz="3600" b="1" i="0" u="none" strike="noStrike" kern="1200" cap="none" spc="50" normalizeH="0" baseline="0" noProof="0" dirty="0">
                <a:ln w="9525" cmpd="sng">
                  <a:solidFill>
                    <a:srgbClr val="3494BA"/>
                  </a:solidFill>
                  <a:prstDash val="solid"/>
                </a:ln>
                <a:solidFill>
                  <a:srgbClr val="70AD47">
                    <a:tint val="1000"/>
                  </a:srgbClr>
                </a:solidFill>
                <a:effectLst>
                  <a:glow rad="38100">
                    <a:srgbClr val="3494BA">
                      <a:alpha val="40000"/>
                    </a:srgbClr>
                  </a:glow>
                </a:effectLst>
                <a:uLnTx/>
                <a:uFillTx/>
                <a:latin typeface="Century Gothic" panose="020B0502020202020204"/>
                <a:ea typeface="+mn-ea"/>
                <a:cs typeface="+mn-cs"/>
              </a:rPr>
              <a:t>:</a:t>
            </a:r>
          </a:p>
        </p:txBody>
      </p:sp>
      <p:sp>
        <p:nvSpPr>
          <p:cNvPr id="5" name="Tekstvak 4">
            <a:extLst>
              <a:ext uri="{FF2B5EF4-FFF2-40B4-BE49-F238E27FC236}">
                <a16:creationId xmlns:a16="http://schemas.microsoft.com/office/drawing/2014/main" id="{A5795B63-EB6A-4028-BE65-D69BE7E63C8C}"/>
              </a:ext>
            </a:extLst>
          </p:cNvPr>
          <p:cNvSpPr txBox="1"/>
          <p:nvPr/>
        </p:nvSpPr>
        <p:spPr>
          <a:xfrm>
            <a:off x="1718038" y="3140765"/>
            <a:ext cx="8877751" cy="1938992"/>
          </a:xfrm>
          <a:prstGeom prst="rect">
            <a:avLst/>
          </a:prstGeom>
          <a:noFill/>
        </p:spPr>
        <p:txBody>
          <a:bodyPr wrap="none" rtlCol="0">
            <a:spAutoFit/>
          </a:bodyPr>
          <a:lstStyle/>
          <a:p>
            <a:pPr marL="457200" marR="0" lvl="0" indent="-457200" algn="l" defTabSz="457200" rtl="0" eaLnBrk="1" fontAlgn="auto" latinLnBrk="0" hangingPunct="1">
              <a:lnSpc>
                <a:spcPct val="100000"/>
              </a:lnSpc>
              <a:spcBef>
                <a:spcPts val="0"/>
              </a:spcBef>
              <a:spcAft>
                <a:spcPts val="0"/>
              </a:spcAft>
              <a:buClrTx/>
              <a:buSzTx/>
              <a:buFontTx/>
              <a:buAutoNum type="arabicPeriod"/>
              <a:tabLst/>
              <a:defRPr/>
            </a:pPr>
            <a:r>
              <a:rPr kumimoji="0" lang="nl-NL" sz="2400" b="0" i="0" u="none" strike="noStrike" kern="1200" cap="none" spc="0" normalizeH="0" baseline="0" noProof="0" dirty="0">
                <a:ln>
                  <a:noFill/>
                </a:ln>
                <a:solidFill>
                  <a:prstClr val="white"/>
                </a:solidFill>
                <a:effectLst/>
                <a:uLnTx/>
                <a:uFillTx/>
                <a:latin typeface="Century Gothic" panose="020B0502020202020204"/>
                <a:ea typeface="+mn-ea"/>
                <a:cs typeface="+mn-cs"/>
              </a:rPr>
              <a:t>Kopjes: waarneming (observatie) en kopje interpretatie</a:t>
            </a:r>
          </a:p>
          <a:p>
            <a:pPr marL="457200" marR="0" lvl="0" indent="-457200" algn="l" defTabSz="457200" rtl="0" eaLnBrk="1" fontAlgn="auto" latinLnBrk="0" hangingPunct="1">
              <a:lnSpc>
                <a:spcPct val="100000"/>
              </a:lnSpc>
              <a:spcBef>
                <a:spcPts val="0"/>
              </a:spcBef>
              <a:spcAft>
                <a:spcPts val="0"/>
              </a:spcAft>
              <a:buClrTx/>
              <a:buSzTx/>
              <a:buFontTx/>
              <a:buAutoNum type="arabicPeriod"/>
              <a:tabLst/>
              <a:defRPr/>
            </a:pPr>
            <a:endParaRPr kumimoji="0" lang="nl-NL" sz="2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Tx/>
              <a:buAutoNum type="arabicPeriod"/>
              <a:tabLst/>
              <a:defRPr/>
            </a:pPr>
            <a:r>
              <a:rPr kumimoji="0" lang="nl-NL" sz="2400" b="0" i="0" u="none" strike="noStrike" kern="1200" cap="none" spc="0" normalizeH="0" baseline="0" noProof="0" dirty="0">
                <a:ln>
                  <a:noFill/>
                </a:ln>
                <a:solidFill>
                  <a:prstClr val="white"/>
                </a:solidFill>
                <a:effectLst/>
                <a:uLnTx/>
                <a:uFillTx/>
                <a:latin typeface="Century Gothic" panose="020B0502020202020204"/>
                <a:ea typeface="+mn-ea"/>
                <a:cs typeface="+mn-cs"/>
              </a:rPr>
              <a:t>Wanneer er interpretatie is zet je het er tussen haakjes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prstClr val="white"/>
                </a:solidFill>
                <a:effectLst/>
                <a:uLnTx/>
                <a:uFillTx/>
                <a:latin typeface="Century Gothic" panose="020B0502020202020204"/>
                <a:ea typeface="+mn-ea"/>
                <a:cs typeface="+mn-cs"/>
              </a:rPr>
              <a:t>      achter in de tekst. Je schrijft dan: het lijkt er op dat….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prstClr val="white"/>
                </a:solidFill>
                <a:effectLst/>
                <a:uLnTx/>
                <a:uFillTx/>
                <a:latin typeface="Century Gothic" panose="020B0502020202020204"/>
                <a:ea typeface="+mn-ea"/>
                <a:cs typeface="+mn-cs"/>
              </a:rPr>
              <a:t>      ik denk dat ……</a:t>
            </a:r>
          </a:p>
        </p:txBody>
      </p:sp>
    </p:spTree>
    <p:extLst>
      <p:ext uri="{BB962C8B-B14F-4D97-AF65-F5344CB8AC3E}">
        <p14:creationId xmlns:p14="http://schemas.microsoft.com/office/powerpoint/2010/main" val="275442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71AEA57B-43DB-4C00-AA79-6677F033FE2F}"/>
              </a:ext>
            </a:extLst>
          </p:cNvPr>
          <p:cNvSpPr txBox="1"/>
          <p:nvPr/>
        </p:nvSpPr>
        <p:spPr>
          <a:xfrm>
            <a:off x="3844616" y="1016000"/>
            <a:ext cx="7245103" cy="4742617"/>
          </a:xfrm>
          <a:prstGeom prst="rect">
            <a:avLst/>
          </a:prstGeom>
        </p:spPr>
        <p:txBody>
          <a:bodyPr vert="horz" lIns="91440" tIns="45720" rIns="91440" bIns="45720" rtlCol="0">
            <a:normAutofit/>
          </a:bodyPr>
          <a:lstStyle/>
          <a:p>
            <a:pPr defTabSz="914400">
              <a:spcAft>
                <a:spcPts val="800"/>
              </a:spcAft>
              <a:buClr>
                <a:schemeClr val="tx2"/>
              </a:buClr>
            </a:pPr>
            <a:r>
              <a:rPr lang="en-US" sz="2400" dirty="0">
                <a:solidFill>
                  <a:schemeClr val="tx1">
                    <a:lumMod val="75000"/>
                    <a:lumOff val="25000"/>
                  </a:schemeClr>
                </a:solidFill>
              </a:rPr>
              <a:t>Bert </a:t>
            </a:r>
            <a:r>
              <a:rPr lang="en-US" sz="2400" dirty="0" err="1">
                <a:solidFill>
                  <a:schemeClr val="tx1">
                    <a:lumMod val="75000"/>
                    <a:lumOff val="25000"/>
                  </a:schemeClr>
                </a:solidFill>
              </a:rPr>
              <a:t>wil</a:t>
            </a:r>
            <a:r>
              <a:rPr lang="en-US" sz="2400" dirty="0">
                <a:solidFill>
                  <a:schemeClr val="tx1">
                    <a:lumMod val="75000"/>
                    <a:lumOff val="25000"/>
                  </a:schemeClr>
                </a:solidFill>
              </a:rPr>
              <a:t> </a:t>
            </a:r>
            <a:r>
              <a:rPr lang="en-US" sz="2400" dirty="0" err="1">
                <a:solidFill>
                  <a:schemeClr val="tx1">
                    <a:lumMod val="75000"/>
                    <a:lumOff val="25000"/>
                  </a:schemeClr>
                </a:solidFill>
              </a:rPr>
              <a:t>niet</a:t>
            </a:r>
            <a:r>
              <a:rPr lang="en-US" sz="2400" dirty="0">
                <a:solidFill>
                  <a:schemeClr val="tx1">
                    <a:lumMod val="75000"/>
                    <a:lumOff val="25000"/>
                  </a:schemeClr>
                </a:solidFill>
              </a:rPr>
              <a:t> </a:t>
            </a:r>
            <a:r>
              <a:rPr lang="en-US" sz="2400" dirty="0" err="1">
                <a:solidFill>
                  <a:schemeClr val="tx1">
                    <a:lumMod val="75000"/>
                    <a:lumOff val="25000"/>
                  </a:schemeClr>
                </a:solidFill>
              </a:rPr>
              <a:t>uit</a:t>
            </a:r>
            <a:r>
              <a:rPr lang="en-US" sz="2400" dirty="0">
                <a:solidFill>
                  <a:schemeClr val="tx1">
                    <a:lumMod val="75000"/>
                    <a:lumOff val="25000"/>
                  </a:schemeClr>
                </a:solidFill>
              </a:rPr>
              <a:t> bed </a:t>
            </a:r>
            <a:r>
              <a:rPr lang="en-US" sz="2400" dirty="0" err="1">
                <a:solidFill>
                  <a:schemeClr val="tx1">
                    <a:lumMod val="75000"/>
                    <a:lumOff val="25000"/>
                  </a:schemeClr>
                </a:solidFill>
              </a:rPr>
              <a:t>komen</a:t>
            </a:r>
            <a:r>
              <a:rPr lang="en-US" sz="2400" dirty="0">
                <a:solidFill>
                  <a:schemeClr val="tx1">
                    <a:lumMod val="75000"/>
                    <a:lumOff val="25000"/>
                  </a:schemeClr>
                </a:solidFill>
              </a:rPr>
              <a:t> want </a:t>
            </a:r>
            <a:r>
              <a:rPr lang="en-US" sz="2400" dirty="0" err="1">
                <a:solidFill>
                  <a:schemeClr val="tx1">
                    <a:lumMod val="75000"/>
                    <a:lumOff val="25000"/>
                  </a:schemeClr>
                </a:solidFill>
              </a:rPr>
              <a:t>hij</a:t>
            </a:r>
            <a:r>
              <a:rPr lang="en-US" sz="2400" dirty="0">
                <a:solidFill>
                  <a:schemeClr val="tx1">
                    <a:lumMod val="75000"/>
                    <a:lumOff val="25000"/>
                  </a:schemeClr>
                </a:solidFill>
              </a:rPr>
              <a:t> </a:t>
            </a:r>
            <a:r>
              <a:rPr lang="en-US" sz="2400" dirty="0" err="1">
                <a:solidFill>
                  <a:schemeClr val="tx1">
                    <a:lumMod val="75000"/>
                    <a:lumOff val="25000"/>
                  </a:schemeClr>
                </a:solidFill>
              </a:rPr>
              <a:t>vind</a:t>
            </a:r>
            <a:r>
              <a:rPr lang="en-US" sz="2400" dirty="0">
                <a:solidFill>
                  <a:schemeClr val="tx1">
                    <a:lumMod val="75000"/>
                    <a:lumOff val="25000"/>
                  </a:schemeClr>
                </a:solidFill>
              </a:rPr>
              <a:t> school </a:t>
            </a:r>
            <a:r>
              <a:rPr lang="en-US" sz="2400" dirty="0" err="1">
                <a:solidFill>
                  <a:schemeClr val="tx1">
                    <a:lumMod val="75000"/>
                    <a:lumOff val="25000"/>
                  </a:schemeClr>
                </a:solidFill>
              </a:rPr>
              <a:t>saai</a:t>
            </a:r>
            <a:r>
              <a:rPr lang="en-US" sz="2400" dirty="0">
                <a:solidFill>
                  <a:schemeClr val="tx1">
                    <a:lumMod val="75000"/>
                    <a:lumOff val="25000"/>
                  </a:schemeClr>
                </a:solidFill>
              </a:rPr>
              <a:t>. </a:t>
            </a:r>
            <a:r>
              <a:rPr lang="en-US" sz="2400" dirty="0" err="1">
                <a:solidFill>
                  <a:schemeClr val="tx1">
                    <a:lumMod val="75000"/>
                    <a:lumOff val="25000"/>
                  </a:schemeClr>
                </a:solidFill>
              </a:rPr>
              <a:t>Als</a:t>
            </a:r>
            <a:r>
              <a:rPr lang="en-US" sz="2400" dirty="0">
                <a:solidFill>
                  <a:schemeClr val="tx1">
                    <a:lumMod val="75000"/>
                    <a:lumOff val="25000"/>
                  </a:schemeClr>
                </a:solidFill>
              </a:rPr>
              <a:t> Bert op school </a:t>
            </a:r>
            <a:r>
              <a:rPr lang="en-US" sz="2400" dirty="0" err="1">
                <a:solidFill>
                  <a:schemeClr val="tx1">
                    <a:lumMod val="75000"/>
                    <a:lumOff val="25000"/>
                  </a:schemeClr>
                </a:solidFill>
              </a:rPr>
              <a:t>komt</a:t>
            </a:r>
            <a:r>
              <a:rPr lang="en-US" sz="2400" dirty="0">
                <a:solidFill>
                  <a:schemeClr val="tx1">
                    <a:lumMod val="75000"/>
                    <a:lumOff val="25000"/>
                  </a:schemeClr>
                </a:solidFill>
              </a:rPr>
              <a:t> </a:t>
            </a:r>
            <a:r>
              <a:rPr lang="en-US" sz="2400" dirty="0" err="1">
                <a:solidFill>
                  <a:schemeClr val="tx1">
                    <a:lumMod val="75000"/>
                    <a:lumOff val="25000"/>
                  </a:schemeClr>
                </a:solidFill>
              </a:rPr>
              <a:t>klampt</a:t>
            </a:r>
            <a:r>
              <a:rPr lang="en-US" sz="2400" dirty="0">
                <a:solidFill>
                  <a:schemeClr val="tx1">
                    <a:lumMod val="75000"/>
                    <a:lumOff val="25000"/>
                  </a:schemeClr>
                </a:solidFill>
              </a:rPr>
              <a:t> </a:t>
            </a:r>
            <a:r>
              <a:rPr lang="en-US" sz="2400" dirty="0" err="1">
                <a:solidFill>
                  <a:schemeClr val="tx1">
                    <a:lumMod val="75000"/>
                    <a:lumOff val="25000"/>
                  </a:schemeClr>
                </a:solidFill>
              </a:rPr>
              <a:t>hij</a:t>
            </a:r>
            <a:r>
              <a:rPr lang="en-US" sz="2400" dirty="0">
                <a:solidFill>
                  <a:schemeClr val="tx1">
                    <a:lumMod val="75000"/>
                    <a:lumOff val="25000"/>
                  </a:schemeClr>
                </a:solidFill>
              </a:rPr>
              <a:t> </a:t>
            </a:r>
            <a:r>
              <a:rPr lang="en-US" sz="2400" dirty="0" err="1">
                <a:solidFill>
                  <a:schemeClr val="tx1">
                    <a:lumMod val="75000"/>
                    <a:lumOff val="25000"/>
                  </a:schemeClr>
                </a:solidFill>
              </a:rPr>
              <a:t>zich</a:t>
            </a:r>
            <a:r>
              <a:rPr lang="en-US" sz="2400" dirty="0">
                <a:solidFill>
                  <a:schemeClr val="tx1">
                    <a:lumMod val="75000"/>
                    <a:lumOff val="25000"/>
                  </a:schemeClr>
                </a:solidFill>
              </a:rPr>
              <a:t> </a:t>
            </a:r>
            <a:r>
              <a:rPr lang="en-US" sz="2400" dirty="0" err="1">
                <a:solidFill>
                  <a:schemeClr val="tx1">
                    <a:lumMod val="75000"/>
                    <a:lumOff val="25000"/>
                  </a:schemeClr>
                </a:solidFill>
              </a:rPr>
              <a:t>aan</a:t>
            </a:r>
            <a:r>
              <a:rPr lang="en-US" sz="2400" dirty="0">
                <a:solidFill>
                  <a:schemeClr val="tx1">
                    <a:lumMod val="75000"/>
                    <a:lumOff val="25000"/>
                  </a:schemeClr>
                </a:solidFill>
              </a:rPr>
              <a:t> </a:t>
            </a:r>
            <a:r>
              <a:rPr lang="en-US" sz="2400" dirty="0" err="1">
                <a:solidFill>
                  <a:schemeClr val="tx1">
                    <a:lumMod val="75000"/>
                    <a:lumOff val="25000"/>
                  </a:schemeClr>
                </a:solidFill>
              </a:rPr>
              <a:t>zijn</a:t>
            </a:r>
            <a:r>
              <a:rPr lang="en-US" sz="2400" dirty="0">
                <a:solidFill>
                  <a:schemeClr val="tx1">
                    <a:lumMod val="75000"/>
                    <a:lumOff val="25000"/>
                  </a:schemeClr>
                </a:solidFill>
              </a:rPr>
              <a:t> </a:t>
            </a:r>
            <a:r>
              <a:rPr lang="en-US" sz="2400" dirty="0" err="1">
                <a:solidFill>
                  <a:schemeClr val="tx1">
                    <a:lumMod val="75000"/>
                    <a:lumOff val="25000"/>
                  </a:schemeClr>
                </a:solidFill>
              </a:rPr>
              <a:t>vader</a:t>
            </a:r>
            <a:r>
              <a:rPr lang="en-US" sz="2400" dirty="0">
                <a:solidFill>
                  <a:schemeClr val="tx1">
                    <a:lumMod val="75000"/>
                    <a:lumOff val="25000"/>
                  </a:schemeClr>
                </a:solidFill>
              </a:rPr>
              <a:t> vast </a:t>
            </a:r>
            <a:r>
              <a:rPr lang="en-US" sz="2400" dirty="0" err="1">
                <a:solidFill>
                  <a:schemeClr val="tx1">
                    <a:lumMod val="75000"/>
                    <a:lumOff val="25000"/>
                  </a:schemeClr>
                </a:solidFill>
              </a:rPr>
              <a:t>en</a:t>
            </a:r>
            <a:r>
              <a:rPr lang="en-US" sz="2400" dirty="0">
                <a:solidFill>
                  <a:schemeClr val="tx1">
                    <a:lumMod val="75000"/>
                    <a:lumOff val="25000"/>
                  </a:schemeClr>
                </a:solidFill>
              </a:rPr>
              <a:t> </a:t>
            </a:r>
            <a:r>
              <a:rPr lang="en-US" sz="2400" dirty="0" err="1">
                <a:solidFill>
                  <a:schemeClr val="tx1">
                    <a:lumMod val="75000"/>
                    <a:lumOff val="25000"/>
                  </a:schemeClr>
                </a:solidFill>
              </a:rPr>
              <a:t>wordt</a:t>
            </a:r>
            <a:r>
              <a:rPr lang="en-US" sz="2400" dirty="0">
                <a:solidFill>
                  <a:schemeClr val="tx1">
                    <a:lumMod val="75000"/>
                    <a:lumOff val="25000"/>
                  </a:schemeClr>
                </a:solidFill>
              </a:rPr>
              <a:t> </a:t>
            </a:r>
            <a:r>
              <a:rPr lang="en-US" sz="2400" dirty="0" err="1">
                <a:solidFill>
                  <a:schemeClr val="tx1">
                    <a:lumMod val="75000"/>
                    <a:lumOff val="25000"/>
                  </a:schemeClr>
                </a:solidFill>
              </a:rPr>
              <a:t>hij</a:t>
            </a:r>
            <a:r>
              <a:rPr lang="en-US" sz="2400" dirty="0">
                <a:solidFill>
                  <a:schemeClr val="tx1">
                    <a:lumMod val="75000"/>
                    <a:lumOff val="25000"/>
                  </a:schemeClr>
                </a:solidFill>
              </a:rPr>
              <a:t> boos </a:t>
            </a:r>
            <a:r>
              <a:rPr lang="en-US" sz="2400" dirty="0" err="1">
                <a:solidFill>
                  <a:schemeClr val="tx1">
                    <a:lumMod val="75000"/>
                    <a:lumOff val="25000"/>
                  </a:schemeClr>
                </a:solidFill>
              </a:rPr>
              <a:t>en</a:t>
            </a:r>
            <a:r>
              <a:rPr lang="en-US" sz="2400" dirty="0">
                <a:solidFill>
                  <a:schemeClr val="tx1">
                    <a:lumMod val="75000"/>
                    <a:lumOff val="25000"/>
                  </a:schemeClr>
                </a:solidFill>
              </a:rPr>
              <a:t> </a:t>
            </a:r>
            <a:r>
              <a:rPr lang="en-US" sz="2400" dirty="0" err="1">
                <a:solidFill>
                  <a:schemeClr val="tx1">
                    <a:lumMod val="75000"/>
                    <a:lumOff val="25000"/>
                  </a:schemeClr>
                </a:solidFill>
              </a:rPr>
              <a:t>verdrietig</a:t>
            </a:r>
            <a:r>
              <a:rPr lang="en-US" sz="2400" dirty="0">
                <a:solidFill>
                  <a:schemeClr val="tx1">
                    <a:lumMod val="75000"/>
                    <a:lumOff val="25000"/>
                  </a:schemeClr>
                </a:solidFill>
              </a:rPr>
              <a:t> </a:t>
            </a:r>
            <a:r>
              <a:rPr lang="en-US" sz="2400" dirty="0" err="1">
                <a:solidFill>
                  <a:schemeClr val="tx1">
                    <a:lumMod val="75000"/>
                    <a:lumOff val="25000"/>
                  </a:schemeClr>
                </a:solidFill>
              </a:rPr>
              <a:t>en</a:t>
            </a:r>
            <a:r>
              <a:rPr lang="en-US" sz="2400" dirty="0">
                <a:solidFill>
                  <a:schemeClr val="tx1">
                    <a:lumMod val="75000"/>
                    <a:lumOff val="25000"/>
                  </a:schemeClr>
                </a:solidFill>
              </a:rPr>
              <a:t> </a:t>
            </a:r>
            <a:r>
              <a:rPr lang="en-US" sz="2400" dirty="0" err="1">
                <a:solidFill>
                  <a:schemeClr val="tx1">
                    <a:lumMod val="75000"/>
                    <a:lumOff val="25000"/>
                  </a:schemeClr>
                </a:solidFill>
              </a:rPr>
              <a:t>huilt</a:t>
            </a:r>
            <a:r>
              <a:rPr lang="en-US" sz="2400" dirty="0">
                <a:solidFill>
                  <a:schemeClr val="tx1">
                    <a:lumMod val="75000"/>
                    <a:lumOff val="25000"/>
                  </a:schemeClr>
                </a:solidFill>
              </a:rPr>
              <a:t>, </a:t>
            </a:r>
            <a:r>
              <a:rPr lang="en-US" sz="2400" dirty="0" err="1">
                <a:solidFill>
                  <a:schemeClr val="tx1">
                    <a:lumMod val="75000"/>
                    <a:lumOff val="25000"/>
                  </a:schemeClr>
                </a:solidFill>
              </a:rPr>
              <a:t>omdat</a:t>
            </a:r>
            <a:r>
              <a:rPr lang="en-US" sz="2400" dirty="0">
                <a:solidFill>
                  <a:schemeClr val="tx1">
                    <a:lumMod val="75000"/>
                    <a:lumOff val="25000"/>
                  </a:schemeClr>
                </a:solidFill>
              </a:rPr>
              <a:t> </a:t>
            </a:r>
            <a:r>
              <a:rPr lang="en-US" sz="2400" dirty="0" err="1">
                <a:solidFill>
                  <a:schemeClr val="tx1">
                    <a:lumMod val="75000"/>
                    <a:lumOff val="25000"/>
                  </a:schemeClr>
                </a:solidFill>
              </a:rPr>
              <a:t>hij</a:t>
            </a:r>
            <a:r>
              <a:rPr lang="en-US" sz="2400" dirty="0">
                <a:solidFill>
                  <a:schemeClr val="tx1">
                    <a:lumMod val="75000"/>
                    <a:lumOff val="25000"/>
                  </a:schemeClr>
                </a:solidFill>
              </a:rPr>
              <a:t> </a:t>
            </a:r>
            <a:r>
              <a:rPr lang="en-US" sz="2400" dirty="0" err="1">
                <a:solidFill>
                  <a:schemeClr val="tx1">
                    <a:lumMod val="75000"/>
                    <a:lumOff val="25000"/>
                  </a:schemeClr>
                </a:solidFill>
              </a:rPr>
              <a:t>een</a:t>
            </a:r>
            <a:r>
              <a:rPr lang="en-US" sz="2400" dirty="0">
                <a:solidFill>
                  <a:schemeClr val="tx1">
                    <a:lumMod val="75000"/>
                    <a:lumOff val="25000"/>
                  </a:schemeClr>
                </a:solidFill>
              </a:rPr>
              <a:t> </a:t>
            </a:r>
            <a:r>
              <a:rPr lang="en-US" sz="2400" dirty="0" err="1">
                <a:solidFill>
                  <a:schemeClr val="tx1">
                    <a:lumMod val="75000"/>
                    <a:lumOff val="25000"/>
                  </a:schemeClr>
                </a:solidFill>
              </a:rPr>
              <a:t>hekel</a:t>
            </a:r>
            <a:r>
              <a:rPr lang="en-US" sz="2400" dirty="0">
                <a:solidFill>
                  <a:schemeClr val="tx1">
                    <a:lumMod val="75000"/>
                    <a:lumOff val="25000"/>
                  </a:schemeClr>
                </a:solidFill>
              </a:rPr>
              <a:t> </a:t>
            </a:r>
            <a:r>
              <a:rPr lang="en-US" sz="2400" dirty="0" err="1">
                <a:solidFill>
                  <a:schemeClr val="tx1">
                    <a:lumMod val="75000"/>
                    <a:lumOff val="25000"/>
                  </a:schemeClr>
                </a:solidFill>
              </a:rPr>
              <a:t>heeft</a:t>
            </a:r>
            <a:r>
              <a:rPr lang="en-US" sz="2400" dirty="0">
                <a:solidFill>
                  <a:schemeClr val="tx1">
                    <a:lumMod val="75000"/>
                    <a:lumOff val="25000"/>
                  </a:schemeClr>
                </a:solidFill>
              </a:rPr>
              <a:t> </a:t>
            </a:r>
            <a:r>
              <a:rPr lang="en-US" sz="2400" dirty="0" err="1">
                <a:solidFill>
                  <a:schemeClr val="tx1">
                    <a:lumMod val="75000"/>
                    <a:lumOff val="25000"/>
                  </a:schemeClr>
                </a:solidFill>
              </a:rPr>
              <a:t>aan</a:t>
            </a:r>
            <a:r>
              <a:rPr lang="en-US" sz="2400" dirty="0">
                <a:solidFill>
                  <a:schemeClr val="tx1">
                    <a:lumMod val="75000"/>
                    <a:lumOff val="25000"/>
                  </a:schemeClr>
                </a:solidFill>
              </a:rPr>
              <a:t> school.</a:t>
            </a:r>
          </a:p>
          <a:p>
            <a:pPr indent="-182880" defTabSz="914400">
              <a:spcAft>
                <a:spcPts val="800"/>
              </a:spcAft>
              <a:buClr>
                <a:schemeClr val="tx2"/>
              </a:buClr>
              <a:buFont typeface="Arial" pitchFamily="34" charset="0"/>
              <a:buChar char="•"/>
            </a:pPr>
            <a:endParaRPr lang="en-US" sz="2400" dirty="0">
              <a:solidFill>
                <a:schemeClr val="tx1">
                  <a:lumMod val="75000"/>
                  <a:lumOff val="25000"/>
                </a:schemeClr>
              </a:solidFill>
            </a:endParaRPr>
          </a:p>
          <a:p>
            <a:pPr defTabSz="914400">
              <a:spcAft>
                <a:spcPts val="800"/>
              </a:spcAft>
              <a:buClr>
                <a:schemeClr val="tx2"/>
              </a:buClr>
            </a:pPr>
            <a:r>
              <a:rPr lang="en-US" sz="2400" dirty="0" err="1">
                <a:solidFill>
                  <a:schemeClr val="tx1">
                    <a:lumMod val="75000"/>
                    <a:lumOff val="25000"/>
                  </a:schemeClr>
                </a:solidFill>
              </a:rPr>
              <a:t>Geef</a:t>
            </a:r>
            <a:r>
              <a:rPr lang="en-US" sz="2400" dirty="0">
                <a:solidFill>
                  <a:schemeClr val="tx1">
                    <a:lumMod val="75000"/>
                    <a:lumOff val="25000"/>
                  </a:schemeClr>
                </a:solidFill>
              </a:rPr>
              <a:t> </a:t>
            </a:r>
            <a:r>
              <a:rPr lang="en-US" sz="2400" dirty="0" err="1">
                <a:solidFill>
                  <a:schemeClr val="tx1">
                    <a:lumMod val="75000"/>
                    <a:lumOff val="25000"/>
                  </a:schemeClr>
                </a:solidFill>
              </a:rPr>
              <a:t>aan</a:t>
            </a:r>
            <a:r>
              <a:rPr lang="en-US" sz="2400" dirty="0">
                <a:solidFill>
                  <a:schemeClr val="tx1">
                    <a:lumMod val="75000"/>
                    <a:lumOff val="25000"/>
                  </a:schemeClr>
                </a:solidFill>
              </a:rPr>
              <a:t> wat </a:t>
            </a:r>
            <a:r>
              <a:rPr lang="en-US" sz="2400" dirty="0" err="1">
                <a:solidFill>
                  <a:schemeClr val="tx1">
                    <a:lumMod val="75000"/>
                    <a:lumOff val="25000"/>
                  </a:schemeClr>
                </a:solidFill>
              </a:rPr>
              <a:t>objectief</a:t>
            </a:r>
            <a:r>
              <a:rPr lang="en-US" sz="2400" dirty="0">
                <a:solidFill>
                  <a:schemeClr val="tx1">
                    <a:lumMod val="75000"/>
                    <a:lumOff val="25000"/>
                  </a:schemeClr>
                </a:solidFill>
              </a:rPr>
              <a:t> is </a:t>
            </a:r>
            <a:r>
              <a:rPr lang="en-US" sz="2400" dirty="0" err="1">
                <a:solidFill>
                  <a:schemeClr val="tx1">
                    <a:lumMod val="75000"/>
                    <a:lumOff val="25000"/>
                  </a:schemeClr>
                </a:solidFill>
              </a:rPr>
              <a:t>en</a:t>
            </a:r>
            <a:r>
              <a:rPr lang="en-US" sz="2400" dirty="0">
                <a:solidFill>
                  <a:schemeClr val="tx1">
                    <a:lumMod val="75000"/>
                    <a:lumOff val="25000"/>
                  </a:schemeClr>
                </a:solidFill>
              </a:rPr>
              <a:t> wat </a:t>
            </a:r>
            <a:r>
              <a:rPr lang="en-US" sz="2400" dirty="0" err="1">
                <a:solidFill>
                  <a:schemeClr val="tx1">
                    <a:lumMod val="75000"/>
                    <a:lumOff val="25000"/>
                  </a:schemeClr>
                </a:solidFill>
              </a:rPr>
              <a:t>niet</a:t>
            </a:r>
            <a:r>
              <a:rPr lang="en-US" sz="2400" dirty="0">
                <a:solidFill>
                  <a:schemeClr val="tx1">
                    <a:lumMod val="75000"/>
                    <a:lumOff val="25000"/>
                  </a:schemeClr>
                </a:solidFill>
              </a:rPr>
              <a:t> in het </a:t>
            </a:r>
            <a:r>
              <a:rPr lang="en-US" sz="2400" dirty="0" err="1">
                <a:solidFill>
                  <a:schemeClr val="tx1">
                    <a:lumMod val="75000"/>
                    <a:lumOff val="25000"/>
                  </a:schemeClr>
                </a:solidFill>
              </a:rPr>
              <a:t>bovenstaande</a:t>
            </a:r>
            <a:r>
              <a:rPr lang="en-US" sz="2400" dirty="0">
                <a:solidFill>
                  <a:schemeClr val="tx1">
                    <a:lumMod val="75000"/>
                    <a:lumOff val="25000"/>
                  </a:schemeClr>
                </a:solidFill>
              </a:rPr>
              <a:t> </a:t>
            </a:r>
            <a:r>
              <a:rPr lang="en-US" sz="2400" dirty="0" err="1">
                <a:solidFill>
                  <a:schemeClr val="tx1">
                    <a:lumMod val="75000"/>
                    <a:lumOff val="25000"/>
                  </a:schemeClr>
                </a:solidFill>
              </a:rPr>
              <a:t>stukje</a:t>
            </a:r>
            <a:r>
              <a:rPr lang="en-US" sz="2400" dirty="0">
                <a:solidFill>
                  <a:schemeClr val="tx1">
                    <a:lumMod val="75000"/>
                    <a:lumOff val="25000"/>
                  </a:schemeClr>
                </a:solidFill>
              </a:rPr>
              <a:t> rapportage.</a:t>
            </a:r>
          </a:p>
        </p:txBody>
      </p:sp>
    </p:spTree>
    <p:extLst>
      <p:ext uri="{BB962C8B-B14F-4D97-AF65-F5344CB8AC3E}">
        <p14:creationId xmlns:p14="http://schemas.microsoft.com/office/powerpoint/2010/main" val="274252631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docProps/app.xml><?xml version="1.0" encoding="utf-8"?>
<Properties xmlns="http://schemas.openxmlformats.org/officeDocument/2006/extended-properties" xmlns:vt="http://schemas.openxmlformats.org/officeDocument/2006/docPropsVTypes">
  <Template>Condensspoor</Template>
  <TotalTime>49</TotalTime>
  <Words>623</Words>
  <Application>Microsoft Office PowerPoint</Application>
  <PresentationFormat>Breedbeeld</PresentationFormat>
  <Paragraphs>61</Paragraphs>
  <Slides>9</Slides>
  <Notes>0</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9</vt:i4>
      </vt:variant>
    </vt:vector>
  </HeadingPairs>
  <TitlesOfParts>
    <vt:vector size="15" baseType="lpstr">
      <vt:lpstr>Arial</vt:lpstr>
      <vt:lpstr>Calibri</vt:lpstr>
      <vt:lpstr>Calibri Light</vt:lpstr>
      <vt:lpstr>Century Gothic</vt:lpstr>
      <vt:lpstr>Kantoorthema</vt:lpstr>
      <vt:lpstr>Savon</vt:lpstr>
      <vt:lpstr>Observatiemethoden en Rapportage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Observatieemethoden en Rapportage</dc:title>
  <dc:creator>Laura Beeftink</dc:creator>
  <cp:lastModifiedBy>Laura Beeftink</cp:lastModifiedBy>
  <cp:revision>5</cp:revision>
  <dcterms:created xsi:type="dcterms:W3CDTF">2021-08-24T13:00:26Z</dcterms:created>
  <dcterms:modified xsi:type="dcterms:W3CDTF">2021-08-24T13:49:39Z</dcterms:modified>
</cp:coreProperties>
</file>